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97" r:id="rId3"/>
    <p:sldId id="284" r:id="rId4"/>
    <p:sldId id="298" r:id="rId5"/>
    <p:sldId id="299" r:id="rId6"/>
    <p:sldId id="300" r:id="rId7"/>
    <p:sldId id="302" r:id="rId8"/>
    <p:sldId id="303" r:id="rId9"/>
    <p:sldId id="285" r:id="rId10"/>
    <p:sldId id="305" r:id="rId11"/>
    <p:sldId id="306" r:id="rId12"/>
    <p:sldId id="304" r:id="rId13"/>
    <p:sldId id="307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6" r:id="rId29"/>
    <p:sldId id="325" r:id="rId30"/>
    <p:sldId id="324" r:id="rId31"/>
    <p:sldId id="323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286" r:id="rId47"/>
    <p:sldId id="287" r:id="rId48"/>
    <p:sldId id="292" r:id="rId49"/>
    <p:sldId id="296" r:id="rId50"/>
    <p:sldId id="294" r:id="rId51"/>
    <p:sldId id="276" r:id="rId52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AC2CE4-4763-4488-85CF-25F178A8AF8F}" v="75" dt="2024-05-23T04:49:28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516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109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5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182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83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502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988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22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9520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090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080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chemeClr val="accent1"/>
            </a:gs>
            <a:gs pos="74000">
              <a:schemeClr val="accent1">
                <a:lumMod val="60000"/>
                <a:lumOff val="4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65549-9E15-418F-8D56-328A9321825C}" type="datetimeFigureOut">
              <a:rPr lang="en-IN" smtClean="0"/>
              <a:t>23-05-2024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8C377-5C72-496C-9A5A-52E46BA3A8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82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23442A4C-7B6C-B07E-1469-7B90E6F8CAF3}"/>
              </a:ext>
            </a:extLst>
          </p:cNvPr>
          <p:cNvSpPr txBox="1"/>
          <p:nvPr/>
        </p:nvSpPr>
        <p:spPr>
          <a:xfrm>
            <a:off x="10338409" y="6053499"/>
            <a:ext cx="3238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Inter SemiBold" panose="02000503000000020004"/>
              </a:rPr>
              <a:t>By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Inter SemiBold" panose="02000503000000020004"/>
              </a:rPr>
              <a:t>G. Arivazhagan</a:t>
            </a:r>
            <a:endParaRPr lang="en-IN" sz="3500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F9101-85F8-9C4C-BE7C-707598FE4B8C}"/>
              </a:ext>
            </a:extLst>
          </p:cNvPr>
          <p:cNvSpPr txBox="1"/>
          <p:nvPr/>
        </p:nvSpPr>
        <p:spPr>
          <a:xfrm>
            <a:off x="1336430" y="2176101"/>
            <a:ext cx="11957539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dirty="0">
                <a:solidFill>
                  <a:schemeClr val="bg1"/>
                </a:solidFill>
                <a:latin typeface="Inter SemiBold" panose="02000503000000020004"/>
              </a:rPr>
              <a:t>GUVI Capstone Project</a:t>
            </a:r>
          </a:p>
          <a:p>
            <a:pPr algn="ctr"/>
            <a:r>
              <a:rPr lang="en-IN" sz="4800" b="0" i="0" dirty="0">
                <a:solidFill>
                  <a:schemeClr val="bg1"/>
                </a:solidFill>
                <a:effectLst/>
                <a:latin typeface="Inter SemiBold" panose="02000503000000020004"/>
              </a:rPr>
              <a:t>Walmart Superstore Sales Analysis</a:t>
            </a:r>
          </a:p>
          <a:p>
            <a:pPr algn="ctr"/>
            <a:r>
              <a:rPr lang="en-IN" sz="4800" dirty="0">
                <a:solidFill>
                  <a:schemeClr val="bg1"/>
                </a:solidFill>
                <a:latin typeface="Inter SemiBold" panose="02000503000000020004"/>
              </a:rPr>
              <a:t>MBT7</a:t>
            </a:r>
            <a:endParaRPr lang="en-IN" sz="4800" b="0" i="0" dirty="0">
              <a:solidFill>
                <a:schemeClr val="bg1"/>
              </a:solidFill>
              <a:effectLst/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654622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743F2D24-31D9-79E7-C1F0-B1A9EE6EBF38}"/>
              </a:ext>
            </a:extLst>
          </p:cNvPr>
          <p:cNvSpPr txBox="1"/>
          <p:nvPr/>
        </p:nvSpPr>
        <p:spPr>
          <a:xfrm>
            <a:off x="6986954" y="1107537"/>
            <a:ext cx="7643446" cy="695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we can see the Profit by each Category.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From </a:t>
            </a:r>
            <a:r>
              <a:rPr lang="en-US" sz="2500" b="1" dirty="0">
                <a:solidFill>
                  <a:schemeClr val="bg1"/>
                </a:solidFill>
                <a:latin typeface="Inter SemiBold" panose="02000503000000020004"/>
              </a:rPr>
              <a:t>Profit and category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 chart we can see 49% of the total profit is from Office supplies and 41% from Technology and the rest from furniture.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If we take a closer look into </a:t>
            </a:r>
            <a:r>
              <a:rPr lang="en-US" sz="2500" b="1" dirty="0">
                <a:solidFill>
                  <a:schemeClr val="bg1"/>
                </a:solidFill>
                <a:latin typeface="Inter SemiBold" panose="02000503000000020004"/>
              </a:rPr>
              <a:t>Profit by Year and category 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Chart we can notice there is a huge growth from 2013 to 2014 which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90% in Technology.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83.33% in Office Supplies.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And it is important to notice that there is no difference in furniture Category profit even though we are getting 34.82% sales.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8B4776-FB27-E105-A559-8CEB7B19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11" y="4437633"/>
            <a:ext cx="4599681" cy="34464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1D017D-398B-F209-D3CE-C69FE732C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11" y="923330"/>
            <a:ext cx="5356688" cy="3446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224C4-C0FD-BA1F-F886-FD49B8941CD5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Profit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1384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743F2D24-31D9-79E7-C1F0-B1A9EE6EBF38}"/>
              </a:ext>
            </a:extLst>
          </p:cNvPr>
          <p:cNvSpPr txBox="1"/>
          <p:nvPr/>
        </p:nvSpPr>
        <p:spPr>
          <a:xfrm>
            <a:off x="6986954" y="1107537"/>
            <a:ext cx="7643446" cy="695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we can see the Profit by each Category.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From </a:t>
            </a:r>
            <a:r>
              <a:rPr lang="en-US" sz="2500" b="1" dirty="0">
                <a:solidFill>
                  <a:schemeClr val="bg1"/>
                </a:solidFill>
                <a:latin typeface="Inter SemiBold" panose="02000503000000020004"/>
              </a:rPr>
              <a:t>Profit and category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 chart we can see 49% of the total profit is from Office supplies and 41% from Technology and the rest from furniture.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If we take a closer look into </a:t>
            </a:r>
            <a:r>
              <a:rPr lang="en-US" sz="2500" b="1" dirty="0">
                <a:solidFill>
                  <a:schemeClr val="bg1"/>
                </a:solidFill>
                <a:latin typeface="Inter SemiBold" panose="02000503000000020004"/>
              </a:rPr>
              <a:t>Profit by Year and category 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Chart we can notice there is a huge growth from 2013 to 2014 which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90% in Technology.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83.33% in Office Supplies.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And it is important to notice that there is no difference in furniture Category profit even though we are getting 34.82% sales.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8B4776-FB27-E105-A559-8CEB7B19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11" y="4437633"/>
            <a:ext cx="4599681" cy="34464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1D017D-398B-F209-D3CE-C69FE732C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11" y="923330"/>
            <a:ext cx="5356688" cy="3446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1F5A9-4DD3-8824-6542-01B2F175E6A1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Profit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70798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2AAA98-F6C9-28E4-B85D-68AD8E192A28}"/>
              </a:ext>
            </a:extLst>
          </p:cNvPr>
          <p:cNvGrpSpPr/>
          <p:nvPr/>
        </p:nvGrpSpPr>
        <p:grpSpPr>
          <a:xfrm>
            <a:off x="3770756" y="923330"/>
            <a:ext cx="7088887" cy="3734064"/>
            <a:chOff x="3667035" y="949570"/>
            <a:chExt cx="7088887" cy="373406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57726E-BEAA-898E-230E-70E6D9176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7035" y="949570"/>
              <a:ext cx="7088887" cy="3734064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DBA25D5A-C484-4498-CE2B-706517985C44}"/>
                </a:ext>
              </a:extLst>
            </p:cNvPr>
            <p:cNvSpPr/>
            <p:nvPr/>
          </p:nvSpPr>
          <p:spPr>
            <a:xfrm>
              <a:off x="9847751" y="2889340"/>
              <a:ext cx="181708" cy="17795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32D8DD8F-C88E-9549-5665-C02206140BC7}"/>
                </a:ext>
              </a:extLst>
            </p:cNvPr>
            <p:cNvSpPr/>
            <p:nvPr/>
          </p:nvSpPr>
          <p:spPr>
            <a:xfrm>
              <a:off x="10216844" y="2900462"/>
              <a:ext cx="181708" cy="17795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2">
            <a:extLst>
              <a:ext uri="{FF2B5EF4-FFF2-40B4-BE49-F238E27FC236}">
                <a16:creationId xmlns:a16="http://schemas.microsoft.com/office/drawing/2014/main" id="{AAE29F0C-F9B8-B742-C2C6-1A5351D450C7}"/>
              </a:ext>
            </a:extLst>
          </p:cNvPr>
          <p:cNvSpPr txBox="1"/>
          <p:nvPr/>
        </p:nvSpPr>
        <p:spPr>
          <a:xfrm>
            <a:off x="2074985" y="4698752"/>
            <a:ext cx="10867292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chart you can see above is showing the Profit made by Each sub category.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see Two Sub-category are going in negative value which is clearly indicating profit loss.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made a sale of 36K in Bookcases but made a -2K in loss as a result, and 42K sales but we made -1K in Machines Sub-Category.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Which shows strong red Signal that indicates something wrong.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DADFA-73BB-FCDA-BF7A-8A4B84B09AFE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Profit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21326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7A1B18C-5782-3E53-9AE3-EBC93FB2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8" y="2440708"/>
            <a:ext cx="5593134" cy="3348183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9B32A3FF-0969-D4FD-44DD-A1952729E8DD}"/>
              </a:ext>
            </a:extLst>
          </p:cNvPr>
          <p:cNvSpPr txBox="1"/>
          <p:nvPr/>
        </p:nvSpPr>
        <p:spPr>
          <a:xfrm>
            <a:off x="6315808" y="1213043"/>
            <a:ext cx="8138746" cy="580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are our top 5 products by Profit from 1509 Products. 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Canon image CLASS 2200 Advanced Copier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Fellowes PB500 Electric Punch Plastic Comb Binding Machine with Manual Bind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Canon PC1060 Personal Laser Copier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Hewlett Packard LaserJet 3310 Copier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Logitech Z-906 Speaker sys - home theater - 5.1-CH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we can see “Canon image CLASS 2200 Advanced Copier” is contributing approximately 6.18% to the over all profit.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07F39-1442-15A9-D031-4DCFE4981E42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Profit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4195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9B32A3FF-0969-D4FD-44DD-A1952729E8DD}"/>
              </a:ext>
            </a:extLst>
          </p:cNvPr>
          <p:cNvSpPr txBox="1"/>
          <p:nvPr/>
        </p:nvSpPr>
        <p:spPr>
          <a:xfrm>
            <a:off x="5658429" y="924503"/>
            <a:ext cx="866717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are our 5 low Performing products by Profit from 1509 Products. With sub category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latin typeface="Inter SemiBold" panose="02000503000000020004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Lexmark MX611dhe Monochrome Laser Printer (Machines)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Zebra GK420t Direct Thermal/Thermal Transfer Printer (Machines)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O'Sullivan 4-Shelf Bookcase in Odessa Pine (Bookcases)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Hon 2090 Pillow Soft Series Mid Back Swivel/Tilt Chairs (Chairs)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Atlantic Metals Mobile 4-Shelf Bookcases, Custom Colors(Bookcases)</a:t>
            </a:r>
          </a:p>
          <a:p>
            <a:pPr lvl="2"/>
            <a:endParaRPr lang="en-US" sz="2500" dirty="0">
              <a:solidFill>
                <a:schemeClr val="bg1"/>
              </a:solidFill>
              <a:latin typeface="Inter SemiBold" panose="0200050300000002000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in these 5 products we can see we are seeing loss which is an clear Red signal for our business. That these products need out attention.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083CFB-19DE-1C38-2B6D-B56A1D1C1FA8}"/>
              </a:ext>
            </a:extLst>
          </p:cNvPr>
          <p:cNvGrpSpPr/>
          <p:nvPr/>
        </p:nvGrpSpPr>
        <p:grpSpPr>
          <a:xfrm>
            <a:off x="132769" y="2426382"/>
            <a:ext cx="6256307" cy="3376834"/>
            <a:chOff x="132769" y="2344616"/>
            <a:chExt cx="6256307" cy="33768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C6ED66-2952-E6EA-E97C-BC630C8B3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769" y="2344616"/>
              <a:ext cx="6256307" cy="3376834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530B02B-5578-14E6-638C-F435A73CBB61}"/>
                </a:ext>
              </a:extLst>
            </p:cNvPr>
            <p:cNvSpPr/>
            <p:nvPr/>
          </p:nvSpPr>
          <p:spPr>
            <a:xfrm>
              <a:off x="2016369" y="4806462"/>
              <a:ext cx="293077" cy="234461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B8923BB-718C-4292-6794-7BDF8461AF82}"/>
                </a:ext>
              </a:extLst>
            </p:cNvPr>
            <p:cNvSpPr/>
            <p:nvPr/>
          </p:nvSpPr>
          <p:spPr>
            <a:xfrm>
              <a:off x="4278923" y="4396154"/>
              <a:ext cx="293077" cy="234461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E72E2D7-4825-C2AA-A307-E9798F52A7A0}"/>
                </a:ext>
              </a:extLst>
            </p:cNvPr>
            <p:cNvSpPr/>
            <p:nvPr/>
          </p:nvSpPr>
          <p:spPr>
            <a:xfrm>
              <a:off x="4302369" y="3974417"/>
              <a:ext cx="293077" cy="234461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7AC54F2B-EEDB-1777-9E85-8ED4D56EE9A7}"/>
                </a:ext>
              </a:extLst>
            </p:cNvPr>
            <p:cNvSpPr/>
            <p:nvPr/>
          </p:nvSpPr>
          <p:spPr>
            <a:xfrm>
              <a:off x="4699045" y="3540370"/>
              <a:ext cx="293077" cy="234461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4901A91-578F-A890-200D-29B131B08B60}"/>
                </a:ext>
              </a:extLst>
            </p:cNvPr>
            <p:cNvSpPr/>
            <p:nvPr/>
          </p:nvSpPr>
          <p:spPr>
            <a:xfrm>
              <a:off x="4699045" y="3106616"/>
              <a:ext cx="293077" cy="234461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30C6C6-CD23-903B-E328-217D81860013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Profit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70599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id="{9B32A3FF-0969-D4FD-44DD-A1952729E8DD}"/>
              </a:ext>
            </a:extLst>
          </p:cNvPr>
          <p:cNvSpPr txBox="1"/>
          <p:nvPr/>
        </p:nvSpPr>
        <p:spPr>
          <a:xfrm>
            <a:off x="6666324" y="1501583"/>
            <a:ext cx="7964076" cy="580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are our 5 low Performing state by Profit 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an detailed data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Idaho - 4K in sales and 1k in profit (25%)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Wyoming – 1.6k in sales and 100.2 in Profit (6.26%)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Oregon – 17K in sales and -1K in loss (-5.88%)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Arizona – 35K in sales and  -3K in loss (-8.57%)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Colorado – 32K in sales and -7K in loss (-21.88%)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in Oregon, Arizona, Colorado we can see we are seeing loss which is an clear Red signal for our business, That these states need our attention.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334810-4CF3-E7A2-0919-109C8C13B2E8}"/>
              </a:ext>
            </a:extLst>
          </p:cNvPr>
          <p:cNvGrpSpPr/>
          <p:nvPr/>
        </p:nvGrpSpPr>
        <p:grpSpPr>
          <a:xfrm>
            <a:off x="283527" y="2302452"/>
            <a:ext cx="5976595" cy="3624695"/>
            <a:chOff x="189743" y="2063473"/>
            <a:chExt cx="5976595" cy="36246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375AC8-73E2-1608-3639-04B01B92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743" y="2063473"/>
              <a:ext cx="5976595" cy="3624695"/>
            </a:xfrm>
            <a:prstGeom prst="rect">
              <a:avLst/>
            </a:prstGeom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0B35BC1E-0EE6-6CE0-13C6-1E2AA3BC2613}"/>
                </a:ext>
              </a:extLst>
            </p:cNvPr>
            <p:cNvSpPr/>
            <p:nvPr/>
          </p:nvSpPr>
          <p:spPr>
            <a:xfrm>
              <a:off x="3165231" y="2716477"/>
              <a:ext cx="457200" cy="378415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EDF895FD-D72E-09D9-BF33-03B9A6C1F0EA}"/>
                </a:ext>
              </a:extLst>
            </p:cNvPr>
            <p:cNvSpPr/>
            <p:nvPr/>
          </p:nvSpPr>
          <p:spPr>
            <a:xfrm>
              <a:off x="4103076" y="2716476"/>
              <a:ext cx="457200" cy="378415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EBB093A9-8CF2-4783-7EC8-036FCF4F30E0}"/>
                </a:ext>
              </a:extLst>
            </p:cNvPr>
            <p:cNvSpPr/>
            <p:nvPr/>
          </p:nvSpPr>
          <p:spPr>
            <a:xfrm>
              <a:off x="5013370" y="2716475"/>
              <a:ext cx="457200" cy="378415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51E9A20-AA06-8D74-2954-8213F45C20B3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Profit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29804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3" name="TextBox 2">
            <a:extLst>
              <a:ext uri="{FF2B5EF4-FFF2-40B4-BE49-F238E27FC236}">
                <a16:creationId xmlns:a16="http://schemas.microsoft.com/office/drawing/2014/main" id="{DF51E91F-480B-29B1-864D-8DD4F3139FA5}"/>
              </a:ext>
            </a:extLst>
          </p:cNvPr>
          <p:cNvSpPr txBox="1"/>
          <p:nvPr/>
        </p:nvSpPr>
        <p:spPr>
          <a:xfrm>
            <a:off x="6683624" y="1599666"/>
            <a:ext cx="8110899" cy="464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In an Over all view  we can see the months March and September are the most Profitable.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an small break down.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March – 25K in sales and 16K in Profit (64%)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September – 82K in sales and 15K in profit (18.29%)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On the down side we have the month April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made a sales of Rs.42K and made only 1K (2.38%) in profit.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2715DC-F4BF-1724-9F97-2D53C0E658A4}"/>
              </a:ext>
            </a:extLst>
          </p:cNvPr>
          <p:cNvGrpSpPr/>
          <p:nvPr/>
        </p:nvGrpSpPr>
        <p:grpSpPr>
          <a:xfrm>
            <a:off x="183596" y="4322326"/>
            <a:ext cx="5701617" cy="3083893"/>
            <a:chOff x="183596" y="4322326"/>
            <a:chExt cx="5701617" cy="30838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026B4D-26C1-D19C-43E7-F67F726D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96" y="4322326"/>
              <a:ext cx="5701617" cy="3083893"/>
            </a:xfrm>
            <a:prstGeom prst="rect">
              <a:avLst/>
            </a:prstGeom>
          </p:spPr>
        </p:pic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B1BC4385-0CAE-1928-A933-CD6CF262CD11}"/>
                </a:ext>
              </a:extLst>
            </p:cNvPr>
            <p:cNvSpPr/>
            <p:nvPr/>
          </p:nvSpPr>
          <p:spPr>
            <a:xfrm>
              <a:off x="4087690" y="4620743"/>
              <a:ext cx="175846" cy="21916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B23AA3D8-C79F-FC74-1A4D-4CCDF53F02F1}"/>
                </a:ext>
              </a:extLst>
            </p:cNvPr>
            <p:cNvSpPr/>
            <p:nvPr/>
          </p:nvSpPr>
          <p:spPr>
            <a:xfrm>
              <a:off x="1676400" y="4564851"/>
              <a:ext cx="175846" cy="21916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941CEA10-555F-6B4C-4058-7FB3F36A023C}"/>
                </a:ext>
              </a:extLst>
            </p:cNvPr>
            <p:cNvSpPr/>
            <p:nvPr/>
          </p:nvSpPr>
          <p:spPr>
            <a:xfrm>
              <a:off x="2116015" y="5767754"/>
              <a:ext cx="175846" cy="304800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F6DCE0A-22B0-834B-4AD7-0513CDC3ECCC}"/>
              </a:ext>
            </a:extLst>
          </p:cNvPr>
          <p:cNvGrpSpPr/>
          <p:nvPr/>
        </p:nvGrpSpPr>
        <p:grpSpPr>
          <a:xfrm>
            <a:off x="183596" y="891800"/>
            <a:ext cx="5689666" cy="3083894"/>
            <a:chOff x="183596" y="891800"/>
            <a:chExt cx="5689666" cy="30838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C16C2B-6E1A-8616-C3DE-2C37FC9AA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96" y="891800"/>
              <a:ext cx="5689666" cy="3083894"/>
            </a:xfrm>
            <a:prstGeom prst="rect">
              <a:avLst/>
            </a:prstGeom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FBCBCC7-73D8-F830-21AB-305FA62BB99A}"/>
                </a:ext>
              </a:extLst>
            </p:cNvPr>
            <p:cNvSpPr/>
            <p:nvPr/>
          </p:nvSpPr>
          <p:spPr>
            <a:xfrm>
              <a:off x="1676400" y="1656524"/>
              <a:ext cx="175846" cy="21916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9DF932D-A327-EDF4-F3AB-6CA74174827A}"/>
                </a:ext>
              </a:extLst>
            </p:cNvPr>
            <p:cNvSpPr/>
            <p:nvPr/>
          </p:nvSpPr>
          <p:spPr>
            <a:xfrm>
              <a:off x="3911844" y="1808924"/>
              <a:ext cx="175846" cy="21916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BD52226-B5E9-4122-D0D2-4BF6C032DEFF}"/>
                </a:ext>
              </a:extLst>
            </p:cNvPr>
            <p:cNvSpPr/>
            <p:nvPr/>
          </p:nvSpPr>
          <p:spPr>
            <a:xfrm>
              <a:off x="2051538" y="2313563"/>
              <a:ext cx="175846" cy="304800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6154C92-0F02-71ED-2933-A0CD5B78EFB2}"/>
              </a:ext>
            </a:extLst>
          </p:cNvPr>
          <p:cNvSpPr/>
          <p:nvPr/>
        </p:nvSpPr>
        <p:spPr>
          <a:xfrm>
            <a:off x="12754707" y="4674435"/>
            <a:ext cx="175846" cy="3048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683A5FF6-7A2B-A0F4-2DA0-B1CEDB52DDFA}"/>
              </a:ext>
            </a:extLst>
          </p:cNvPr>
          <p:cNvSpPr/>
          <p:nvPr/>
        </p:nvSpPr>
        <p:spPr>
          <a:xfrm>
            <a:off x="13430982" y="3553943"/>
            <a:ext cx="175846" cy="2191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16F82BC5-BED5-8F92-9093-FA4EB25A9276}"/>
              </a:ext>
            </a:extLst>
          </p:cNvPr>
          <p:cNvSpPr/>
          <p:nvPr/>
        </p:nvSpPr>
        <p:spPr>
          <a:xfrm>
            <a:off x="14358880" y="4212742"/>
            <a:ext cx="175846" cy="2191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93CB25A-B34E-BB01-BFAA-D5B2516C810D}"/>
              </a:ext>
            </a:extLst>
          </p:cNvPr>
          <p:cNvSpPr/>
          <p:nvPr/>
        </p:nvSpPr>
        <p:spPr>
          <a:xfrm>
            <a:off x="8792307" y="5767754"/>
            <a:ext cx="175846" cy="3048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A4F10-0E4E-5601-43AC-C45733768783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Profit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86379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384B86-016A-E304-1B64-ADCA5A96104F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Customers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E8C77D-113F-B33E-C0FA-F9DFBAB6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88" y="839839"/>
            <a:ext cx="13100624" cy="4103257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217F6905-6EB2-09EA-A956-E4368259F87E}"/>
              </a:ext>
            </a:extLst>
          </p:cNvPr>
          <p:cNvSpPr txBox="1"/>
          <p:nvPr/>
        </p:nvSpPr>
        <p:spPr>
          <a:xfrm>
            <a:off x="1004078" y="5358475"/>
            <a:ext cx="11621676" cy="234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During Q4, we experience a significant increase in new customers every year.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Conversely, Q1 is the quarter where we receive the fewest new customers each year.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chart clearly explains that the customer base keeps growing steadily compared to the previous year.</a:t>
            </a:r>
          </a:p>
        </p:txBody>
      </p:sp>
    </p:spTree>
    <p:extLst>
      <p:ext uri="{BB962C8B-B14F-4D97-AF65-F5344CB8AC3E}">
        <p14:creationId xmlns:p14="http://schemas.microsoft.com/office/powerpoint/2010/main" val="3587179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384B86-016A-E304-1B64-ADCA5A96104F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Customers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CC0DBDF-140B-D6D1-BD23-330CDF13FEDF}"/>
              </a:ext>
            </a:extLst>
          </p:cNvPr>
          <p:cNvSpPr txBox="1"/>
          <p:nvPr/>
        </p:nvSpPr>
        <p:spPr>
          <a:xfrm>
            <a:off x="6445585" y="1741073"/>
            <a:ext cx="7964557" cy="580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we can see that 89% of our customers are from the Office Supplies category, followed by Furniture and Technology.</a:t>
            </a:r>
          </a:p>
          <a:p>
            <a:pPr marL="457200" marR="0" lvl="0" indent="-457200" fontAlgn="base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500" dirty="0">
                <a:solidFill>
                  <a:schemeClr val="bg1"/>
                </a:solidFill>
                <a:latin typeface="Inter SemiBold" panose="02000503000000020004"/>
              </a:rPr>
              <a:t>If you take a closer look, you'll notice that the percentages in the chart don’t add up. This is because one customer might have purchased items across multiple categories.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marL="457200" marR="0" lvl="0" indent="-457200" fontAlgn="base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It is good to see the customer basket value Spread across different categories, which is a healthy signal for our business.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02E39B-7A97-5AC1-8285-541983626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58" y="3842779"/>
            <a:ext cx="5578848" cy="31417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393CF8-4AF2-06A6-1FD4-4E0038CF2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67" y="1485531"/>
            <a:ext cx="4225067" cy="22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94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384B86-016A-E304-1B64-ADCA5A96104F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Customers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C2B4D-B2ED-3DA8-545B-7A645E56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5" y="2689523"/>
            <a:ext cx="3938550" cy="2850553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79CC5C3A-4E2E-33CE-292F-20336F4A24C3}"/>
              </a:ext>
            </a:extLst>
          </p:cNvPr>
          <p:cNvSpPr txBox="1"/>
          <p:nvPr/>
        </p:nvSpPr>
        <p:spPr>
          <a:xfrm>
            <a:off x="5918047" y="2367205"/>
            <a:ext cx="7964557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see 52 % of our Customer’s are from Consumers segment followed by Corporate 30% and Home Office 18%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By focusing on the specific needs and preferences of each customer segment, we can drive more conversions and improve overall sales.</a:t>
            </a:r>
          </a:p>
        </p:txBody>
      </p:sp>
    </p:spTree>
    <p:extLst>
      <p:ext uri="{BB962C8B-B14F-4D97-AF65-F5344CB8AC3E}">
        <p14:creationId xmlns:p14="http://schemas.microsoft.com/office/powerpoint/2010/main" val="156421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25EFA3D-9FDE-4786-9A5D-A540FE6C3B56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F87792-A089-7819-D7A8-076265444E7E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D077C3-8FBD-592E-8E63-605155C1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A59F8E0-B26A-5474-0106-C565AB4F8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9" y="4249082"/>
            <a:ext cx="6359128" cy="3441727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6D34EB74-C306-A2B8-0D1C-73CAA92A5114}"/>
              </a:ext>
            </a:extLst>
          </p:cNvPr>
          <p:cNvSpPr txBox="1"/>
          <p:nvPr/>
        </p:nvSpPr>
        <p:spPr>
          <a:xfrm>
            <a:off x="7011871" y="4249082"/>
            <a:ext cx="7402478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In an Over all view  we can see the months March, September, November and December we are having an good improvements in sales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In sales by Year Chart we can see we have </a:t>
            </a: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Approximately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 65.59% increase in sales from 2011 to 2014</a:t>
            </a:r>
            <a:endParaRPr lang="en-US" sz="2500" i="0" u="none" strike="noStrike" dirty="0">
              <a:solidFill>
                <a:schemeClr val="bg1"/>
              </a:solidFill>
              <a:effectLst/>
              <a:latin typeface="Inter SemiBold" panose="020005030000000200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D76CDE-0F51-A981-F9FD-3545326B2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19" y="795894"/>
            <a:ext cx="6359127" cy="3318906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7308B32F-1E0E-BEA0-7520-5CDE7E8FDA13}"/>
              </a:ext>
            </a:extLst>
          </p:cNvPr>
          <p:cNvSpPr/>
          <p:nvPr/>
        </p:nvSpPr>
        <p:spPr>
          <a:xfrm>
            <a:off x="1992926" y="1781908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883EE49-11B9-705B-DBC3-0B2C280D57A4}"/>
              </a:ext>
            </a:extLst>
          </p:cNvPr>
          <p:cNvSpPr/>
          <p:nvPr/>
        </p:nvSpPr>
        <p:spPr>
          <a:xfrm>
            <a:off x="2039819" y="5100814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DE429D7-324C-4448-352B-CAD2031FA1E8}"/>
              </a:ext>
            </a:extLst>
          </p:cNvPr>
          <p:cNvSpPr/>
          <p:nvPr/>
        </p:nvSpPr>
        <p:spPr>
          <a:xfrm>
            <a:off x="4724404" y="5100814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DBD183E-76A5-0993-DD0C-1D5A6B6F5C3E}"/>
              </a:ext>
            </a:extLst>
          </p:cNvPr>
          <p:cNvSpPr/>
          <p:nvPr/>
        </p:nvSpPr>
        <p:spPr>
          <a:xfrm>
            <a:off x="5552025" y="4922191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B7662F8-04BA-396B-4ED9-4756E7E3A435}"/>
              </a:ext>
            </a:extLst>
          </p:cNvPr>
          <p:cNvSpPr/>
          <p:nvPr/>
        </p:nvSpPr>
        <p:spPr>
          <a:xfrm>
            <a:off x="6009225" y="4593945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261D657-BDA7-32C2-2510-CF6B2A69D608}"/>
              </a:ext>
            </a:extLst>
          </p:cNvPr>
          <p:cNvSpPr/>
          <p:nvPr/>
        </p:nvSpPr>
        <p:spPr>
          <a:xfrm>
            <a:off x="4700958" y="1801301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B4570FF-C636-D790-9C2F-DEC990E34433}"/>
              </a:ext>
            </a:extLst>
          </p:cNvPr>
          <p:cNvSpPr/>
          <p:nvPr/>
        </p:nvSpPr>
        <p:spPr>
          <a:xfrm>
            <a:off x="5645811" y="1777791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D120E2A-C40C-1DCB-8CD0-349AF1D08AD2}"/>
              </a:ext>
            </a:extLst>
          </p:cNvPr>
          <p:cNvSpPr/>
          <p:nvPr/>
        </p:nvSpPr>
        <p:spPr>
          <a:xfrm>
            <a:off x="6161625" y="1608450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803DC2-80B2-A5B6-3FCE-56F7C4E221E7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Sales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6A801-2C87-D24D-0563-7ACFE0D0F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499" y="924369"/>
            <a:ext cx="4689738" cy="33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3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384B86-016A-E304-1B64-ADCA5A96104F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Customers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D77E1CD-546B-0E01-C19A-359106CE6208}"/>
              </a:ext>
            </a:extLst>
          </p:cNvPr>
          <p:cNvSpPr txBox="1"/>
          <p:nvPr/>
        </p:nvSpPr>
        <p:spPr>
          <a:xfrm>
            <a:off x="5882878" y="1253512"/>
            <a:ext cx="7964557" cy="638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we have the Top 5 Customers based on sales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contact these customers to ask about their shopping experience and identify areas for improvement or new Products they might be looking for to enhance their experience.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It is recommended to offer a coupon if the customer provides feedback.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While the top 5 customers may not be a large enough sample, their insights can help us estimate how many additional surveys we need to conduct to gather more comprehensive feedback.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7C84B-9BF3-CC4E-4AD7-C428F68A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44" y="2464504"/>
            <a:ext cx="5134255" cy="33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83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384B86-016A-E304-1B64-ADCA5A96104F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Customers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D77E1CD-546B-0E01-C19A-359106CE6208}"/>
              </a:ext>
            </a:extLst>
          </p:cNvPr>
          <p:cNvSpPr txBox="1"/>
          <p:nvPr/>
        </p:nvSpPr>
        <p:spPr>
          <a:xfrm>
            <a:off x="5988386" y="660883"/>
            <a:ext cx="8782691" cy="753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we have the Bottom 5 Customers based on sales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contact these customers to ask about their shopping experience and identify areas for improvement or new Products they might be looking for to enhance their experience.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It is recommended to offer a coupon if the customer provides feedback.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While the top 5 customers may not be a large enough sample, their insights can help us estimate how many additional surveys we need to conduct to gather more comprehensive feedback.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there is an high chance of finding out Problems which need fixing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7BF03-1054-1F54-698D-F14FF57D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3" y="2212833"/>
            <a:ext cx="5814375" cy="380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1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384B86-016A-E304-1B64-ADCA5A96104F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Customers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D77E1CD-546B-0E01-C19A-359106CE6208}"/>
              </a:ext>
            </a:extLst>
          </p:cNvPr>
          <p:cNvSpPr txBox="1"/>
          <p:nvPr/>
        </p:nvSpPr>
        <p:spPr>
          <a:xfrm>
            <a:off x="5545016" y="901323"/>
            <a:ext cx="9249508" cy="695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we have the Top 25 Customers based on Profit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contact these customers to ask about their shopping experience and identify areas for improvement or new Products they might be looking for to enhance their experience.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It is recommended to offer a coupon if the customer provides feedback.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While the top 25 customers may not be a large enough sample, their insights can help us estimate how many additional surveys we need to conduct to gather more comprehensive feedback.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Since the customers bought multiple quantity we have an high change of finding a pattern in bulk orders based on customer experience and feed backs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E50D33-AF08-7073-1903-068FCCEC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" y="901323"/>
            <a:ext cx="5354844" cy="67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64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384B86-016A-E304-1B64-ADCA5A96104F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Customers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D77E1CD-546B-0E01-C19A-359106CE6208}"/>
              </a:ext>
            </a:extLst>
          </p:cNvPr>
          <p:cNvSpPr txBox="1"/>
          <p:nvPr/>
        </p:nvSpPr>
        <p:spPr>
          <a:xfrm>
            <a:off x="5545016" y="901323"/>
            <a:ext cx="9249508" cy="695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we have the Bottom 25 Customers based on Profit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contact these customers to ask about their shopping experience and identify areas for improvement or new Products they might be looking for to enhance their experience.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It is recommended to offer a coupon if the customer provides feedback.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While the top 25 customers may not be a large enough sample, their insights can help us estimate how many additional surveys we need to conduct to gather more comprehensive feedback.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Since the customers bought multiple quantity we have an high change of finding the issues that made the order going into loss instated of profit.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78696-4D2D-B4BA-F304-74FC4584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8" y="754667"/>
            <a:ext cx="5373428" cy="72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20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384B86-016A-E304-1B64-ADCA5A96104F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Customers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D732C-E631-A5FE-3D34-B007AFCE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3" y="2477346"/>
            <a:ext cx="6814452" cy="3274907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B29C44E0-C3B0-D51C-3384-5C5678807312}"/>
              </a:ext>
            </a:extLst>
          </p:cNvPr>
          <p:cNvSpPr txBox="1"/>
          <p:nvPr/>
        </p:nvSpPr>
        <p:spPr>
          <a:xfrm>
            <a:off x="7172416" y="2078664"/>
            <a:ext cx="7457984" cy="407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see Binders Sub-Category has the top Audience base with 321 customers.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are also we can see the customer count </a:t>
            </a:r>
            <a:r>
              <a:rPr lang="en-US" sz="2500" dirty="0" err="1">
                <a:solidFill>
                  <a:schemeClr val="bg1"/>
                </a:solidFill>
                <a:latin typeface="Inter SemiBold" panose="02000503000000020004"/>
              </a:rPr>
              <a:t>does’t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 add up because the customs would like to purchase across multiple sub-category.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This trend indicate a green signal for our store which is an healthy growth.</a:t>
            </a:r>
          </a:p>
        </p:txBody>
      </p:sp>
    </p:spTree>
    <p:extLst>
      <p:ext uri="{BB962C8B-B14F-4D97-AF65-F5344CB8AC3E}">
        <p14:creationId xmlns:p14="http://schemas.microsoft.com/office/powerpoint/2010/main" val="1474978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384B86-016A-E304-1B64-ADCA5A96104F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Customers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B29C44E0-C3B0-D51C-3384-5C5678807312}"/>
              </a:ext>
            </a:extLst>
          </p:cNvPr>
          <p:cNvSpPr txBox="1"/>
          <p:nvPr/>
        </p:nvSpPr>
        <p:spPr>
          <a:xfrm>
            <a:off x="6539370" y="1152541"/>
            <a:ext cx="7457984" cy="638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Since California is the highest contributor in sales, it is no surprise to see a high customer count there.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surprising part is that customers are buying across states while traveling.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use this insight to build a loyal customer base by providing additional benefits to travelers.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Consider offering a small discount of 5% (if the profit margin permits) on products that support travelers, like water bottles, snacks, juices, etc.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Arrange these products near the entrance to make them easy for travelers to locate and purchase.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78F09-E162-6964-59B9-74C80DA59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94" y="2387486"/>
            <a:ext cx="5595926" cy="34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3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384B86-016A-E304-1B64-ADCA5A96104F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Customers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B29C44E0-C3B0-D51C-3384-5C5678807312}"/>
              </a:ext>
            </a:extLst>
          </p:cNvPr>
          <p:cNvSpPr txBox="1"/>
          <p:nvPr/>
        </p:nvSpPr>
        <p:spPr>
          <a:xfrm>
            <a:off x="6989564" y="924502"/>
            <a:ext cx="7457984" cy="638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Since we have too low of a customer base in these states, it is recommended to collect feedback from all customers to identify the issues.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Conducting a local survey with the public could improve our chances of understanding what locals prefer in our store.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Announce a flash sale (if the profit margin permits) to attract new customers.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Provide a small coupon of 5% (if the profit margin permits) to each customer who buys during the flash sale.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A484B4-AF44-0CCA-BEB8-79D2D73A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52" y="2112163"/>
            <a:ext cx="6405121" cy="40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70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5D27825-EC29-EC1F-E73E-C92C4B794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4" y="1913452"/>
            <a:ext cx="6048314" cy="3959809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D3ECFCE6-2700-3C2F-FDDD-8DEE92135A0A}"/>
              </a:ext>
            </a:extLst>
          </p:cNvPr>
          <p:cNvSpPr txBox="1"/>
          <p:nvPr/>
        </p:nvSpPr>
        <p:spPr>
          <a:xfrm>
            <a:off x="6633888" y="971394"/>
            <a:ext cx="7840128" cy="537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an small Break down between Our Shipping Modes.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see most of our customer prefer Standard class shipping.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an small breakdown (total order we got is 3203)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Standard Class: 58.76%(1882)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Second Class: 19.39%(621)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First Class: 16.08%(515)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Same Day: 5.78%(185)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There could be several reasons for customers to choose the shipping mode.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8C8F5-B8C3-A243-7C01-7CBF53A8B28B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Shipping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17754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7E0CBF0-5347-BDCC-66F2-6FE4448B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0" y="2637506"/>
            <a:ext cx="5821905" cy="2954587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9291D9E5-27E7-4149-87D5-CBD1C78A1717}"/>
              </a:ext>
            </a:extLst>
          </p:cNvPr>
          <p:cNvSpPr txBox="1"/>
          <p:nvPr/>
        </p:nvSpPr>
        <p:spPr>
          <a:xfrm>
            <a:off x="6790272" y="1213044"/>
            <a:ext cx="7840128" cy="580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an small Break down of sales By Shipping Modes.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see most of our sales came form Standard class shipping (406.75K)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an small breakdown (Total sales 725.46K)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Standard Class: 56.06%(406.75K)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Second Class: 20.01% (145.34K)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First Class: 17.88% (129.76K)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Same Day: 6.05% (43.6K)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There could be several reasons for customers to choose the shipping mode.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4884E-DCFB-A23F-860D-D368F0406AA3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Shipping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24468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CB42578-FF4B-E3FE-F5C6-E6CFB7C0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5" y="2202826"/>
            <a:ext cx="5694892" cy="3823948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EB55C5B1-F831-154D-79BF-294A0B577AD6}"/>
              </a:ext>
            </a:extLst>
          </p:cNvPr>
          <p:cNvSpPr txBox="1"/>
          <p:nvPr/>
        </p:nvSpPr>
        <p:spPr>
          <a:xfrm>
            <a:off x="6544087" y="1213044"/>
            <a:ext cx="7840128" cy="580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an small Break down of Profit By Shipping Modes.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see most of our sales came form Standard class shipping (108.42K)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an small breakdown (Total Profit 108.24K)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Standard Class: 50.63%(54.76K)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Second Class: 21.12%(22.88K)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First Class: 20.92%(22.64K)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Same Day: 7.53%(8.14K)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There could be several reasons for customers to choose the shipping mode.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FC140-E76F-502C-1509-BD69AD357726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Shipping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14896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23D384E-2D7A-9112-F426-D112F7BF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63" y="930843"/>
            <a:ext cx="5828806" cy="3720816"/>
          </a:xfrm>
          <a:prstGeom prst="rect">
            <a:avLst/>
          </a:prstGeom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FF39AB33-F1FA-5116-570C-5A69127BE4BB}"/>
              </a:ext>
            </a:extLst>
          </p:cNvPr>
          <p:cNvSpPr txBox="1"/>
          <p:nvPr/>
        </p:nvSpPr>
        <p:spPr>
          <a:xfrm>
            <a:off x="7227922" y="1501584"/>
            <a:ext cx="7402478" cy="522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In an Over all of </a:t>
            </a:r>
            <a:r>
              <a:rPr lang="en-US" sz="2500" b="1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Sales by Category </a:t>
            </a:r>
            <a:r>
              <a:rPr lang="en-US" sz="2500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view  we can see the Furniture is contributing 34.82% of the sales and in 2nd place is technology with 34.74% and in 3</a:t>
            </a:r>
            <a:r>
              <a:rPr lang="en-US" sz="2500" i="0" u="none" strike="noStrike" baseline="30000" dirty="0">
                <a:solidFill>
                  <a:schemeClr val="bg1"/>
                </a:solidFill>
                <a:effectLst/>
                <a:latin typeface="Inter SemiBold" panose="02000503000000020004"/>
              </a:rPr>
              <a:t>rd</a:t>
            </a:r>
            <a:r>
              <a:rPr lang="en-US" sz="2500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 place we have Office supplies.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 From the </a:t>
            </a:r>
            <a:r>
              <a:rPr lang="en-US" sz="2500" b="1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Sales by year and category </a:t>
            </a:r>
            <a:r>
              <a:rPr lang="en-US" sz="2500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chart we can see the break dow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n of category by year 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We can see a significant Growth of Technology in 2013 and 2014 wher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e there is no significant difference in Furniture.</a:t>
            </a:r>
            <a:endParaRPr lang="en-US" sz="2500" i="0" u="none" strike="noStrike" dirty="0">
              <a:solidFill>
                <a:schemeClr val="bg1"/>
              </a:solidFill>
              <a:effectLst/>
              <a:latin typeface="Inter SemiBold" panose="020005030000000200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17ED533-F5DB-14D0-3B7A-08B54C372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63" y="4827835"/>
            <a:ext cx="6114259" cy="3301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096AD7-9812-2B23-077D-4578FA35E719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Sales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529477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595713-619A-5C82-F41C-29BA5591D165}"/>
              </a:ext>
            </a:extLst>
          </p:cNvPr>
          <p:cNvGrpSpPr/>
          <p:nvPr/>
        </p:nvGrpSpPr>
        <p:grpSpPr>
          <a:xfrm>
            <a:off x="1496271" y="840493"/>
            <a:ext cx="11637857" cy="4546654"/>
            <a:chOff x="1496271" y="629479"/>
            <a:chExt cx="11637857" cy="45466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FFDD58-544D-BDBD-0F5D-EA1602EB0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271" y="629479"/>
              <a:ext cx="11637857" cy="454665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3A3DCC-ED50-10A1-B29D-0CB9C4E044A8}"/>
                </a:ext>
              </a:extLst>
            </p:cNvPr>
            <p:cNvSpPr/>
            <p:nvPr/>
          </p:nvSpPr>
          <p:spPr>
            <a:xfrm>
              <a:off x="2239107" y="4602581"/>
              <a:ext cx="410307" cy="199293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49A362-29BF-FC65-E377-3F75CF94099A}"/>
                </a:ext>
              </a:extLst>
            </p:cNvPr>
            <p:cNvSpPr/>
            <p:nvPr/>
          </p:nvSpPr>
          <p:spPr>
            <a:xfrm>
              <a:off x="4876799" y="4602581"/>
              <a:ext cx="410307" cy="199293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C7E1EB-908A-45E0-992E-3C78CAE9C78E}"/>
                </a:ext>
              </a:extLst>
            </p:cNvPr>
            <p:cNvSpPr/>
            <p:nvPr/>
          </p:nvSpPr>
          <p:spPr>
            <a:xfrm>
              <a:off x="7596553" y="4602580"/>
              <a:ext cx="410307" cy="199293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6CD1DB-1F49-44FA-18D5-BEAFB40DEBA7}"/>
                </a:ext>
              </a:extLst>
            </p:cNvPr>
            <p:cNvSpPr/>
            <p:nvPr/>
          </p:nvSpPr>
          <p:spPr>
            <a:xfrm>
              <a:off x="10269413" y="4602580"/>
              <a:ext cx="410307" cy="199293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A0B102C5-F81B-F5BC-0866-3077FE83ECEF}"/>
              </a:ext>
            </a:extLst>
          </p:cNvPr>
          <p:cNvSpPr txBox="1"/>
          <p:nvPr/>
        </p:nvSpPr>
        <p:spPr>
          <a:xfrm>
            <a:off x="2429285" y="5553233"/>
            <a:ext cx="10231638" cy="234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an Break down of shipping mode through of 2011 to 2014 in quarter.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we can see during the Q1 Customers are not preferring same day delivery.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There could be several reasons for customers to choose the shipping mode.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6B4D1-17A6-F1E8-D597-A05FE10ABBAA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Shipping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279055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C05B97-BC96-EB00-5E52-824E16BD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" y="2283113"/>
            <a:ext cx="6342358" cy="2889651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5671310F-055F-9275-144D-10BC065A06A9}"/>
              </a:ext>
            </a:extLst>
          </p:cNvPr>
          <p:cNvSpPr txBox="1"/>
          <p:nvPr/>
        </p:nvSpPr>
        <p:spPr>
          <a:xfrm>
            <a:off x="6579256" y="589722"/>
            <a:ext cx="8438006" cy="753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an small Break down of Average delivery days by shipping modes.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can see the standard class shipping is most used by customers and it is take on an average of 6 days to deliver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an small breakdown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Standard Class:  6 Days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Second Class:  4 Days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First Class:  3 Days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Same Day: 1 Day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Since most people are using Standard class shipping it is advised to bring down the average shipping days to 5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As a test Setting multiple state hubs on our top selling states can help us Achieve that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53BE4-5AAD-CBEE-AE55-A6CC0A86576E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Shipping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73688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F00E49B7-EDCB-B4DF-18F2-5BCEE05F6C99}"/>
              </a:ext>
            </a:extLst>
          </p:cNvPr>
          <p:cNvSpPr txBox="1"/>
          <p:nvPr/>
        </p:nvSpPr>
        <p:spPr>
          <a:xfrm>
            <a:off x="1295094" y="4763012"/>
            <a:ext cx="12040211" cy="291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If you take a closer look we are selling more quantities in Q4 Compared to Q1,Q2 and Q3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So maintaining inventory is important and much more concentration are need During Q4’s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Finding the fast selling products during each Quarter will be an added advantage.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quantity sold bump in Q4 is not shocking because from previous charts we know are getting more orders During Q4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96F35A-1609-C36C-78BF-CFE0A53C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169" y="1067179"/>
            <a:ext cx="11248062" cy="3218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E05759-5778-E25C-4062-38C7BBE22C48}"/>
              </a:ext>
            </a:extLst>
          </p:cNvPr>
          <p:cNvSpPr txBox="1"/>
          <p:nvPr/>
        </p:nvSpPr>
        <p:spPr>
          <a:xfrm>
            <a:off x="4134582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Quantity/Inventory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550497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B05F137-79B1-686D-ABE2-33D4C06A4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54" y="3278320"/>
            <a:ext cx="4288483" cy="3243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0F389-22F3-8966-B76D-854A331A8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655" y="1707427"/>
            <a:ext cx="2706505" cy="1221868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151F4D39-67E9-2168-2D56-2DCD1739F55A}"/>
              </a:ext>
            </a:extLst>
          </p:cNvPr>
          <p:cNvSpPr txBox="1"/>
          <p:nvPr/>
        </p:nvSpPr>
        <p:spPr>
          <a:xfrm>
            <a:off x="6544086" y="1501584"/>
            <a:ext cx="8438006" cy="522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Approximately 12k units were sold in sales.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Office supplies category recorded the highest sales quantity, accounting for 60% (7.2K) of the total.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breakdown of total quantity sold: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Office supplies: 60% (7.2K)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Furniture: 22.5% (2.7K)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Technology: 19.17% (2.3K)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Considering that most orders could be in bulk in the office supplies category.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29BF9-57E3-BA4D-37F0-A0B837BF692D}"/>
              </a:ext>
            </a:extLst>
          </p:cNvPr>
          <p:cNvSpPr txBox="1"/>
          <p:nvPr/>
        </p:nvSpPr>
        <p:spPr>
          <a:xfrm>
            <a:off x="4134582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Quantity/Inventory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38316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DF9BA2-52C0-0DB8-7E93-C6A0C375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81" y="2454039"/>
            <a:ext cx="4355189" cy="332152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3D30A300-04C2-879F-B5D1-746D96D00EF4}"/>
              </a:ext>
            </a:extLst>
          </p:cNvPr>
          <p:cNvSpPr txBox="1"/>
          <p:nvPr/>
        </p:nvSpPr>
        <p:spPr>
          <a:xfrm>
            <a:off x="6426855" y="1243676"/>
            <a:ext cx="8438006" cy="407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Approximately 12k units were sold in sales.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Consumer segment recorded the highest sales quantity, accounting for 54.1% (6.5K) of the total.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breakdown of total quantity sold: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Consumers 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: 54.17% (7.2K)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Corporate: 30% (2.7K)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Home Office: 18.33% (2.3K)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65D7F-1098-E7BD-0B79-98399BCC7CDC}"/>
              </a:ext>
            </a:extLst>
          </p:cNvPr>
          <p:cNvSpPr txBox="1"/>
          <p:nvPr/>
        </p:nvSpPr>
        <p:spPr>
          <a:xfrm>
            <a:off x="4134582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Quantity/Inventory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50802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106104-8DF7-CF55-AF74-9EBE3BE0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563416"/>
            <a:ext cx="5355521" cy="338761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08FB3A10-EEB0-5D2B-A44C-6285B44C2B77}"/>
              </a:ext>
            </a:extLst>
          </p:cNvPr>
          <p:cNvSpPr txBox="1"/>
          <p:nvPr/>
        </p:nvSpPr>
        <p:spPr>
          <a:xfrm>
            <a:off x="6403409" y="878759"/>
            <a:ext cx="8438006" cy="522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Approximately 12k units were sold in sales.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Binders recorded the highest sales quantity, accounting for 15.57% (1868) of the total.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breakdown of total quantity sold: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Binders 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: 15.57% (1868)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Paper: 14.18% (1702)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Furnishings: 9.79% (1175)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Phones: 8.9%(1068)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Storages: 8.66%(1039)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08052-68D6-09F2-ED28-20DF52546E40}"/>
              </a:ext>
            </a:extLst>
          </p:cNvPr>
          <p:cNvSpPr txBox="1"/>
          <p:nvPr/>
        </p:nvSpPr>
        <p:spPr>
          <a:xfrm>
            <a:off x="4134582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Quantity/Inventory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722089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D7643C-B2F6-8AD9-BBB7-6EEF6FB4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358" y="781878"/>
            <a:ext cx="12602463" cy="5111713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BA54EBC1-8C12-2B1C-7344-94B3B1E1F08A}"/>
              </a:ext>
            </a:extLst>
          </p:cNvPr>
          <p:cNvSpPr txBox="1"/>
          <p:nvPr/>
        </p:nvSpPr>
        <p:spPr>
          <a:xfrm>
            <a:off x="246184" y="5742393"/>
            <a:ext cx="14138031" cy="240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above-mentioned chart illustrates the top 15 selling products throughout the years from 2011 to 2014.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Maintaining a good volume of inventory is recommended for these products (solely based on sales quantity), ensuring availability to meet customer demand.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It is advisable to examine seasonal trends to make more informed decisions.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64AEC-1114-980D-6551-25AF103F9AEA}"/>
              </a:ext>
            </a:extLst>
          </p:cNvPr>
          <p:cNvSpPr txBox="1"/>
          <p:nvPr/>
        </p:nvSpPr>
        <p:spPr>
          <a:xfrm>
            <a:off x="4134582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Quantity/Inventory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592105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A71E8CD-0689-9589-CB4E-E7D0A478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4" y="1457422"/>
            <a:ext cx="3931439" cy="3671815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5B684814-FD71-896B-9F92-F725E35C2195}"/>
              </a:ext>
            </a:extLst>
          </p:cNvPr>
          <p:cNvSpPr txBox="1"/>
          <p:nvPr/>
        </p:nvSpPr>
        <p:spPr>
          <a:xfrm>
            <a:off x="5462954" y="1207614"/>
            <a:ext cx="6342185" cy="522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chart provides a breakdown of states by quantity sold, with the size of each circle indicating the quantity sold.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is a summary: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California: 63.89% (7667 Qty)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Washington: 15.69% (1883 Qty)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Arizona: 7.18% (862 Qty)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Colorado: 5.78% (693 Qty)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Oregon: 4.16% (499 Qty)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B9BA7-3F1C-0B71-8B8A-EAE7C4BD4912}"/>
              </a:ext>
            </a:extLst>
          </p:cNvPr>
          <p:cNvSpPr txBox="1"/>
          <p:nvPr/>
        </p:nvSpPr>
        <p:spPr>
          <a:xfrm>
            <a:off x="4134582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Quantity/Inventory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820771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404336-61F7-BDED-5F03-1F64C621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335" y="1324332"/>
            <a:ext cx="7661544" cy="2790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51C100-9F3F-5B5F-6E47-3802F7528CB2}"/>
              </a:ext>
            </a:extLst>
          </p:cNvPr>
          <p:cNvSpPr txBox="1"/>
          <p:nvPr/>
        </p:nvSpPr>
        <p:spPr>
          <a:xfrm>
            <a:off x="3955073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Revenue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1A3415-13CA-82E0-46CA-47C20F158876}"/>
              </a:ext>
            </a:extLst>
          </p:cNvPr>
          <p:cNvCxnSpPr>
            <a:cxnSpLocks/>
          </p:cNvCxnSpPr>
          <p:nvPr/>
        </p:nvCxnSpPr>
        <p:spPr>
          <a:xfrm flipH="1">
            <a:off x="9733818" y="3802115"/>
            <a:ext cx="1043354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">
            <a:extLst>
              <a:ext uri="{FF2B5EF4-FFF2-40B4-BE49-F238E27FC236}">
                <a16:creationId xmlns:a16="http://schemas.microsoft.com/office/drawing/2014/main" id="{CEAEA067-C4F3-939B-EA58-8444CE7AB56A}"/>
              </a:ext>
            </a:extLst>
          </p:cNvPr>
          <p:cNvSpPr txBox="1"/>
          <p:nvPr/>
        </p:nvSpPr>
        <p:spPr>
          <a:xfrm>
            <a:off x="10664879" y="3478578"/>
            <a:ext cx="347809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Inter SemiBold" panose="02000503000000020004"/>
              </a:rPr>
              <a:t>Total sales without Discount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4540D645-2594-FB37-CA0D-DFBF819BA23D}"/>
              </a:ext>
            </a:extLst>
          </p:cNvPr>
          <p:cNvSpPr txBox="1"/>
          <p:nvPr/>
        </p:nvSpPr>
        <p:spPr>
          <a:xfrm>
            <a:off x="1374207" y="2719566"/>
            <a:ext cx="151227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Inter SemiBold" panose="02000503000000020004"/>
              </a:rPr>
              <a:t>Profit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5F44DE41-A9A8-A886-9CBD-F1F585C6A3A7}"/>
              </a:ext>
            </a:extLst>
          </p:cNvPr>
          <p:cNvSpPr txBox="1"/>
          <p:nvPr/>
        </p:nvSpPr>
        <p:spPr>
          <a:xfrm>
            <a:off x="5095062" y="3608508"/>
            <a:ext cx="347809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Inter SemiBold" panose="02000503000000020004"/>
              </a:rPr>
              <a:t>Total sales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3E9600-337C-F295-5FE7-9600350E10F2}"/>
              </a:ext>
            </a:extLst>
          </p:cNvPr>
          <p:cNvCxnSpPr/>
          <p:nvPr/>
        </p:nvCxnSpPr>
        <p:spPr>
          <a:xfrm>
            <a:off x="2592751" y="3001108"/>
            <a:ext cx="1319093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">
            <a:extLst>
              <a:ext uri="{FF2B5EF4-FFF2-40B4-BE49-F238E27FC236}">
                <a16:creationId xmlns:a16="http://schemas.microsoft.com/office/drawing/2014/main" id="{6F113F87-B333-C55D-FF36-C20CCBAE5780}"/>
              </a:ext>
            </a:extLst>
          </p:cNvPr>
          <p:cNvSpPr txBox="1"/>
          <p:nvPr/>
        </p:nvSpPr>
        <p:spPr>
          <a:xfrm>
            <a:off x="2403230" y="4396342"/>
            <a:ext cx="9823939" cy="291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Revenue overview from 2011 to 2014.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total sales without discounts amounted to 859.06K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while the total sales after discounts stood at 725.46K.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profit generated was 108.42K.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will see how much we lost on discount in the upcoming slides</a:t>
            </a:r>
          </a:p>
        </p:txBody>
      </p:sp>
    </p:spTree>
    <p:extLst>
      <p:ext uri="{BB962C8B-B14F-4D97-AF65-F5344CB8AC3E}">
        <p14:creationId xmlns:p14="http://schemas.microsoft.com/office/powerpoint/2010/main" val="805801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A6F42A-7DE5-6B9F-6C7E-B219826B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787" y="867508"/>
            <a:ext cx="8726825" cy="3458308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DF21433A-C250-6157-73BA-C567E1B31168}"/>
              </a:ext>
            </a:extLst>
          </p:cNvPr>
          <p:cNvSpPr txBox="1"/>
          <p:nvPr/>
        </p:nvSpPr>
        <p:spPr>
          <a:xfrm>
            <a:off x="2403230" y="4396342"/>
            <a:ext cx="9823939" cy="234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Revenue overview from 2011 to 2014: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Our revenues increase every year during Q4 compared to Q1, Q2, and Q3.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highest revenue we made was during Q4 of 2014 (80K).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C4A1A-61F3-D404-7264-59B1ABBE259D}"/>
              </a:ext>
            </a:extLst>
          </p:cNvPr>
          <p:cNvSpPr txBox="1"/>
          <p:nvPr/>
        </p:nvSpPr>
        <p:spPr>
          <a:xfrm>
            <a:off x="3955073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Revenue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14299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FF39AB33-F1FA-5116-570C-5A69127BE4BB}"/>
              </a:ext>
            </a:extLst>
          </p:cNvPr>
          <p:cNvSpPr txBox="1"/>
          <p:nvPr/>
        </p:nvSpPr>
        <p:spPr>
          <a:xfrm>
            <a:off x="1260231" y="4454769"/>
            <a:ext cx="12672646" cy="240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we can see How each Sub Category is working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From Sales By Sub-Category we can see Chairs Are the top performing Sub-Category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Where Fasteners are the low Performing once.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will see more details on Sub-Category in </a:t>
            </a:r>
            <a:r>
              <a:rPr lang="en-US" sz="2800" b="1" dirty="0">
                <a:solidFill>
                  <a:schemeClr val="bg1"/>
                </a:solidFill>
                <a:latin typeface="Inter SemiBold" panose="02000503000000020004"/>
              </a:rPr>
              <a:t>Pareto Analysis </a:t>
            </a:r>
            <a:endParaRPr lang="en-US" sz="2500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8ECB9-57DE-1896-4810-164F85E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69" y="733622"/>
            <a:ext cx="6635262" cy="3526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4BC22-CA1C-1927-AFB0-55E657D5997C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Sales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91134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D7CB85E-12EB-765A-ADC6-E189AB4B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25" y="909634"/>
            <a:ext cx="14000665" cy="2759689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E84F907-3FBE-B785-044E-D6722F461B97}"/>
              </a:ext>
            </a:extLst>
          </p:cNvPr>
          <p:cNvSpPr txBox="1"/>
          <p:nvPr/>
        </p:nvSpPr>
        <p:spPr>
          <a:xfrm>
            <a:off x="1494692" y="4255665"/>
            <a:ext cx="116410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After calculating product prices, I identified the top high-ticket products we sell: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Canon image CLASS 2200 Advanced Copier - 3500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chemeClr val="bg1"/>
                </a:solidFill>
                <a:latin typeface="Inter SemiBold" panose="02000503000000020004"/>
              </a:rPr>
              <a:t>Cubify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Inter SemiBold" panose="02000503000000020004"/>
              </a:rPr>
              <a:t>CubeX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 3D Printer Double Head Print - 3000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High Speed Automatic Electric Letter Opener - 1638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Fellowes PB500 Electric Punch Plastic Comb Binding Machine -1271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Global Troy Executive Leather Low-Back Tilter - 501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148DE-0F85-CD71-CAC4-3234572F6E95}"/>
              </a:ext>
            </a:extLst>
          </p:cNvPr>
          <p:cNvSpPr txBox="1"/>
          <p:nvPr/>
        </p:nvSpPr>
        <p:spPr>
          <a:xfrm>
            <a:off x="3955073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Product Cost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641140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ED3BE3-8636-FEE6-1F3A-DBD0B063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2" y="712386"/>
            <a:ext cx="14222818" cy="3062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051E83-1D6B-7005-B7CA-BAF64798CABE}"/>
              </a:ext>
            </a:extLst>
          </p:cNvPr>
          <p:cNvSpPr txBox="1"/>
          <p:nvPr/>
        </p:nvSpPr>
        <p:spPr>
          <a:xfrm>
            <a:off x="1969477" y="4276202"/>
            <a:ext cx="10691446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After calculating product prices, I identified the top Low-ticket products we sell: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Newell 307 - 2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Newell 322 -2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Colored Push Pins -2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Design Ebony Sketching Pencil - 1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Bagged Rubber Bands - 1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OIC Thumb-Tacks - 1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64716-1FC4-EF12-B0B3-359462799A50}"/>
              </a:ext>
            </a:extLst>
          </p:cNvPr>
          <p:cNvSpPr txBox="1"/>
          <p:nvPr/>
        </p:nvSpPr>
        <p:spPr>
          <a:xfrm>
            <a:off x="3955073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Product Cost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107071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65EFB4-9CFF-7827-375C-D089C3E2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7" y="1263184"/>
            <a:ext cx="6841483" cy="5703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B483E-C16E-6F68-C402-454207E00D40}"/>
              </a:ext>
            </a:extLst>
          </p:cNvPr>
          <p:cNvSpPr txBox="1"/>
          <p:nvPr/>
        </p:nvSpPr>
        <p:spPr>
          <a:xfrm>
            <a:off x="7561385" y="2166048"/>
            <a:ext cx="6595298" cy="4072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This chart illustrates sales by discounts.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discount of 20% yielded the highest sales, totaling 394K.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maximum discount of 70% resulted in sales of 10K.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least sales were driven by the 50% discount, with 7K in sales.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E3988-F563-1093-0F9E-5DD929B051ED}"/>
              </a:ext>
            </a:extLst>
          </p:cNvPr>
          <p:cNvSpPr txBox="1"/>
          <p:nvPr/>
        </p:nvSpPr>
        <p:spPr>
          <a:xfrm>
            <a:off x="3955073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Discount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205226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7E0754F-EEE1-E0D6-F651-1728E8A6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70" y="1301704"/>
            <a:ext cx="6440269" cy="5126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B0CAAE-2C16-DB18-6CB7-82FCC469607F}"/>
              </a:ext>
            </a:extLst>
          </p:cNvPr>
          <p:cNvSpPr txBox="1"/>
          <p:nvPr/>
        </p:nvSpPr>
        <p:spPr>
          <a:xfrm>
            <a:off x="6635262" y="1540213"/>
            <a:ext cx="7556590" cy="464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chart displays Profit by discounts.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 20% discount resulted in the highest Profit after discounting, totaling 77K.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Conversely, the 70% discount incurred a substantial loss of -12K.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Similarly, the 50% discount also resulted in a loss of -4K.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It is advisable to consider these figures while making discounting decisions.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06DF2F-CF7B-5B22-E9A8-95A3A1E8DCAC}"/>
              </a:ext>
            </a:extLst>
          </p:cNvPr>
          <p:cNvSpPr txBox="1"/>
          <p:nvPr/>
        </p:nvSpPr>
        <p:spPr>
          <a:xfrm>
            <a:off x="3955073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Discount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72695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EBCD82-125B-84C1-2960-8A8B13A3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" y="1058898"/>
            <a:ext cx="5924707" cy="6111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C43EA7-5D6E-1866-430E-A5DF410EB906}"/>
              </a:ext>
            </a:extLst>
          </p:cNvPr>
          <p:cNvSpPr txBox="1"/>
          <p:nvPr/>
        </p:nvSpPr>
        <p:spPr>
          <a:xfrm>
            <a:off x="6635262" y="589722"/>
            <a:ext cx="7959357" cy="7534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Quantity breakdown by discount reveals: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70% discount was applied to various quantities:</a:t>
            </a:r>
          </a:p>
          <a:p>
            <a:pPr marL="1143000" lvl="2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1 qty: 6 orders</a:t>
            </a:r>
          </a:p>
          <a:p>
            <a:pPr marL="1143000" lvl="2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2 qty: 25 orders</a:t>
            </a:r>
          </a:p>
          <a:p>
            <a:pPr marL="1143000" lvl="2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3 qty: 15 orders</a:t>
            </a:r>
          </a:p>
          <a:p>
            <a:pPr marL="1143000" lvl="2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4 qty: 10 orders</a:t>
            </a:r>
          </a:p>
          <a:p>
            <a:pPr marL="1143000" lvl="2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5 qty: 11 orders</a:t>
            </a:r>
          </a:p>
          <a:p>
            <a:pPr marL="1143000" lvl="2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6 qty: 11 orders</a:t>
            </a:r>
          </a:p>
          <a:p>
            <a:pPr marL="1143000" lvl="2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7 qty: 14 orders</a:t>
            </a:r>
          </a:p>
          <a:p>
            <a:pPr marL="1143000" lvl="2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8 qty: 4 orders</a:t>
            </a:r>
          </a:p>
          <a:p>
            <a:pPr marL="1143000" lvl="2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9 qty: 1 order</a:t>
            </a:r>
          </a:p>
          <a:p>
            <a:pPr marL="1143000" lvl="2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10 qty: 2 orders</a:t>
            </a:r>
          </a:p>
          <a:p>
            <a:pPr marL="1143000" lvl="2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14 qty: 1 order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FBBA74-1996-E91C-CC96-712B631F368F}"/>
              </a:ext>
            </a:extLst>
          </p:cNvPr>
          <p:cNvSpPr txBox="1"/>
          <p:nvPr/>
        </p:nvSpPr>
        <p:spPr>
          <a:xfrm>
            <a:off x="3955073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Quantity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107848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C1930DE-8024-50CB-1EB3-B636CC8A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8" y="865272"/>
            <a:ext cx="6389077" cy="6427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4E0D4-BFF7-8A7F-F2EB-0B531D08D89A}"/>
              </a:ext>
            </a:extLst>
          </p:cNvPr>
          <p:cNvSpPr txBox="1"/>
          <p:nvPr/>
        </p:nvSpPr>
        <p:spPr>
          <a:xfrm>
            <a:off x="6671043" y="1147677"/>
            <a:ext cx="7959357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Profit breakdown by discount reveals:</a:t>
            </a:r>
          </a:p>
          <a:p>
            <a:pPr algn="l"/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We made -11,709.05 in loss by giving 70% discount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70% discount was applied to various quantities and loss it made: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1 qty: 6 orders (-217.88)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2 qty: 25 orders (-1086.92)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3 qty: 15 orders (-690.05)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4 qty: 10 orders (-290.15)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5 qty: 11 orders (-479.34)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6 qty: 11 orders(-2599.64)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7 qty: 14 orders (-148.93)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8 qty: 4 orders (-413.71)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9 qty: 1 order (-59.06)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10 qty: 2 orders (-48.77)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14 qty: 1 order (-25.59)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A56BA-169D-40B3-D7EF-094B20C2762A}"/>
              </a:ext>
            </a:extLst>
          </p:cNvPr>
          <p:cNvSpPr txBox="1"/>
          <p:nvPr/>
        </p:nvSpPr>
        <p:spPr>
          <a:xfrm>
            <a:off x="3955073" y="0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Quantity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231771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23442A4C-7B6C-B07E-1469-7B90E6F8CAF3}"/>
              </a:ext>
            </a:extLst>
          </p:cNvPr>
          <p:cNvSpPr txBox="1"/>
          <p:nvPr/>
        </p:nvSpPr>
        <p:spPr>
          <a:xfrm>
            <a:off x="240323" y="3157899"/>
            <a:ext cx="141497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Inter SemiBold" panose="02000503000000020004"/>
              </a:rPr>
              <a:t>            The </a:t>
            </a:r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Pareto Principle</a:t>
            </a:r>
            <a:r>
              <a:rPr lang="en-US" sz="4400" dirty="0">
                <a:solidFill>
                  <a:schemeClr val="bg1"/>
                </a:solidFill>
                <a:latin typeface="Inter SemiBold" panose="02000503000000020004"/>
              </a:rPr>
              <a:t> is based on the </a:t>
            </a:r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Presumption</a:t>
            </a:r>
            <a:r>
              <a:rPr lang="en-US" sz="4400" dirty="0">
                <a:solidFill>
                  <a:schemeClr val="bg1"/>
                </a:solidFill>
                <a:latin typeface="Inter SemiBold" panose="02000503000000020004"/>
              </a:rPr>
              <a:t> that a relatively </a:t>
            </a:r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small number of inputs (20%) </a:t>
            </a:r>
            <a:r>
              <a:rPr lang="en-US" sz="4400" dirty="0">
                <a:solidFill>
                  <a:schemeClr val="bg1"/>
                </a:solidFill>
                <a:latin typeface="Inter SemiBold" panose="02000503000000020004"/>
              </a:rPr>
              <a:t>have </a:t>
            </a:r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most impact</a:t>
            </a:r>
            <a:r>
              <a:rPr lang="en-US" sz="4400" dirty="0">
                <a:solidFill>
                  <a:schemeClr val="bg1"/>
                </a:solidFill>
                <a:latin typeface="Inter SemiBold" panose="02000503000000020004"/>
              </a:rPr>
              <a:t> on the </a:t>
            </a:r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results/output (80%).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F9101-85F8-9C4C-BE7C-707598FE4B8C}"/>
              </a:ext>
            </a:extLst>
          </p:cNvPr>
          <p:cNvSpPr txBox="1"/>
          <p:nvPr/>
        </p:nvSpPr>
        <p:spPr>
          <a:xfrm>
            <a:off x="480645" y="1601671"/>
            <a:ext cx="11957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Inter SemiBold" panose="02000503000000020004"/>
              </a:rPr>
              <a:t>Pareto Analysis (80:20 Rules)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4F1242-54F5-5824-3098-12BC0C2BBF65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D05B4F8-797E-9D6A-4521-671D0C1D05C2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43A1E1-B259-B5FF-0BFC-1BB4FF40D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962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149E7F-63B9-0A36-F902-F05AA1F3A6D0}"/>
              </a:ext>
            </a:extLst>
          </p:cNvPr>
          <p:cNvSpPr txBox="1"/>
          <p:nvPr/>
        </p:nvSpPr>
        <p:spPr>
          <a:xfrm>
            <a:off x="515814" y="945179"/>
            <a:ext cx="11957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Inter SemiBold" panose="02000503000000020004"/>
              </a:rPr>
              <a:t>Our Approach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5EFA3D-9FDE-4786-9A5D-A540FE6C3B56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F87792-A089-7819-D7A8-076265444E7E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D077C3-8FBD-592E-8E63-605155C1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10" name="TextBox 2">
            <a:extLst>
              <a:ext uri="{FF2B5EF4-FFF2-40B4-BE49-F238E27FC236}">
                <a16:creationId xmlns:a16="http://schemas.microsoft.com/office/drawing/2014/main" id="{7FC7A753-8ED4-101C-0CBE-7C252EA74E33}"/>
              </a:ext>
            </a:extLst>
          </p:cNvPr>
          <p:cNvSpPr txBox="1"/>
          <p:nvPr/>
        </p:nvSpPr>
        <p:spPr>
          <a:xfrm>
            <a:off x="240323" y="2668250"/>
            <a:ext cx="14149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Inter SemiBold" panose="02000503000000020004"/>
              </a:rPr>
              <a:t>    Using pareto Analysis We analyze the following to get a better clarity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23BEFF-E377-30FB-6A9A-328125AD1673}"/>
              </a:ext>
            </a:extLst>
          </p:cNvPr>
          <p:cNvSpPr txBox="1"/>
          <p:nvPr/>
        </p:nvSpPr>
        <p:spPr>
          <a:xfrm>
            <a:off x="4700954" y="4525108"/>
            <a:ext cx="5486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latin typeface="Inter SemiBold" panose="02000503000000020004"/>
              </a:rPr>
              <a:t>State,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latin typeface="Inter SemiBold" panose="02000503000000020004"/>
              </a:rPr>
              <a:t>Customer,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latin typeface="Inter SemiBold" panose="02000503000000020004"/>
              </a:rPr>
              <a:t>Sub-Category.</a:t>
            </a:r>
            <a:endParaRPr lang="en-IN" sz="4400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677292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25EFA3D-9FDE-4786-9A5D-A540FE6C3B56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F87792-A089-7819-D7A8-076265444E7E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D077C3-8FBD-592E-8E63-605155C1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52BA461-5F3C-206C-4F48-ED3ABC75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98" y="255501"/>
            <a:ext cx="9182604" cy="475956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ECAFF751-F76D-E91B-98B5-664DCB8E1F62}"/>
              </a:ext>
            </a:extLst>
          </p:cNvPr>
          <p:cNvSpPr txBox="1"/>
          <p:nvPr/>
        </p:nvSpPr>
        <p:spPr>
          <a:xfrm>
            <a:off x="1365739" y="5055992"/>
            <a:ext cx="11898922" cy="291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In the chart above, we can clearly see that California is the highest contributor in sales.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Therefore, it is recommended to allocate considerable resources to California.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Additionally, it is recommended to apply the Five Whys technique to understand underlying issues.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Gather customer feedback for better improvement.</a:t>
            </a:r>
            <a:endParaRPr lang="en-IN" sz="2500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788098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25EFA3D-9FDE-4786-9A5D-A540FE6C3B56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F87792-A089-7819-D7A8-076265444E7E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D077C3-8FBD-592E-8E63-605155C1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0EDB41-6613-4AA2-B5E2-981CA6CB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35" y="606033"/>
            <a:ext cx="10622653" cy="4259044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B50CD31D-AD6D-2B29-EA9B-CA655B13A999}"/>
              </a:ext>
            </a:extLst>
          </p:cNvPr>
          <p:cNvSpPr txBox="1"/>
          <p:nvPr/>
        </p:nvSpPr>
        <p:spPr>
          <a:xfrm>
            <a:off x="1260231" y="4734263"/>
            <a:ext cx="11740662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FFFFFF"/>
                </a:solidFill>
                <a:effectLst/>
                <a:latin typeface="Inter SemiBold" panose="02000503000000020004"/>
              </a:rPr>
              <a:t>In the chart above, we can see a Huge number of customers Who are contributor the highest in sales.</a:t>
            </a:r>
            <a:endParaRPr lang="en-US" sz="2500" b="0" dirty="0">
              <a:effectLst/>
              <a:latin typeface="Inter SemiBold" panose="02000503000000020004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FFFFFF"/>
                </a:solidFill>
                <a:effectLst/>
                <a:latin typeface="Inter SemiBold" panose="02000503000000020004"/>
              </a:rPr>
              <a:t>We can try contacting a few of the customers and collecting feedback for better improvement</a:t>
            </a:r>
            <a:endParaRPr lang="en-US" sz="2500" b="0" dirty="0">
              <a:effectLst/>
              <a:latin typeface="Inter SemiBold" panose="02000503000000020004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Inter SemiBold" panose="02000503000000020004"/>
              </a:rPr>
              <a:t>A</a:t>
            </a:r>
            <a:r>
              <a:rPr lang="en-US" sz="2500" b="0" i="0" u="none" strike="noStrike" dirty="0">
                <a:solidFill>
                  <a:srgbClr val="FFFFFF"/>
                </a:solidFill>
                <a:effectLst/>
                <a:latin typeface="Inter SemiBold" panose="02000503000000020004"/>
              </a:rPr>
              <a:t>nd it is advised to give coupons for the customers who would like to give feedback.</a:t>
            </a:r>
            <a:endParaRPr lang="en-US" sz="2500" b="0" dirty="0">
              <a:effectLst/>
              <a:latin typeface="Inter SemiBold" panose="02000503000000020004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FFFFFF"/>
                </a:solidFill>
                <a:effectLst/>
                <a:latin typeface="Inter SemiBold" panose="02000503000000020004"/>
              </a:rPr>
              <a:t>Following these Steps we can Find Fix a few Issues.</a:t>
            </a:r>
            <a:endParaRPr lang="en-US" sz="2500" b="0" dirty="0">
              <a:effectLst/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58700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AD40060-8EF4-04CE-353E-FD91A820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5" y="3330383"/>
            <a:ext cx="6360949" cy="4072269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3C49055-418A-781C-0332-CE7A63D60F3C}"/>
              </a:ext>
            </a:extLst>
          </p:cNvPr>
          <p:cNvSpPr txBox="1"/>
          <p:nvPr/>
        </p:nvSpPr>
        <p:spPr>
          <a:xfrm>
            <a:off x="7017317" y="1900168"/>
            <a:ext cx="7402478" cy="464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are our top 5 products by sales from 1509 Products.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Canon image CLASS 2200 Advanced Copier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High Speed Automatic Electric Letter Opener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Global Troy Executive Leather Low-Back Tilter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Fellowes PB500 Electric Punch Plastic Comb Binding Machine with Manual Bind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Guest Stacker Chair with Chrome Finish Legs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AFBE62-89E3-0946-E631-AA7D5FA54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727" y="1297118"/>
            <a:ext cx="3503806" cy="1662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0A76C-95A5-9EF8-14CA-6245C392D526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Sales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412968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25EFA3D-9FDE-4786-9A5D-A540FE6C3B56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F87792-A089-7819-D7A8-076265444E7E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D077C3-8FBD-592E-8E63-605155C1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5" name="TextBox 2">
            <a:extLst>
              <a:ext uri="{FF2B5EF4-FFF2-40B4-BE49-F238E27FC236}">
                <a16:creationId xmlns:a16="http://schemas.microsoft.com/office/drawing/2014/main" id="{ECAFF751-F76D-E91B-98B5-664DCB8E1F62}"/>
              </a:ext>
            </a:extLst>
          </p:cNvPr>
          <p:cNvSpPr txBox="1"/>
          <p:nvPr/>
        </p:nvSpPr>
        <p:spPr>
          <a:xfrm>
            <a:off x="1365739" y="4578267"/>
            <a:ext cx="11898922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In the chart above, we can see that Chairs, Phones, Tablets, storages, accessories, Binders, Copiers and machine contributor in sales.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Therefore, it is recommended to allocate considerable resources to California.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Additionally, it is recommended to apply the Five Whys technique to understand underlying issues.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Gather customer feedback for better improvement.</a:t>
            </a:r>
            <a:endParaRPr lang="en-IN" sz="2500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FA5E80-C216-1DB4-B9FF-CEBCF496D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749" y="0"/>
            <a:ext cx="8949713" cy="45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1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446297-8C66-9312-9590-34A636235033}"/>
              </a:ext>
            </a:extLst>
          </p:cNvPr>
          <p:cNvSpPr txBox="1"/>
          <p:nvPr/>
        </p:nvSpPr>
        <p:spPr>
          <a:xfrm>
            <a:off x="1336430" y="2229668"/>
            <a:ext cx="1195753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00" dirty="0">
                <a:solidFill>
                  <a:schemeClr val="bg1"/>
                </a:solidFill>
                <a:latin typeface="Inter SemiBold" panose="02000503000000020004"/>
              </a:rPr>
              <a:t>Thank You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Inter SemiBold" panose="02000503000000020004"/>
              </a:rPr>
              <a:t>By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Inter SemiBold" panose="02000503000000020004"/>
              </a:rPr>
              <a:t>G. Arivazhagan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Inter SemiBold" panose="02000503000000020004"/>
              </a:rPr>
              <a:t>MBT7</a:t>
            </a:r>
          </a:p>
        </p:txBody>
      </p:sp>
    </p:spTree>
    <p:extLst>
      <p:ext uri="{BB962C8B-B14F-4D97-AF65-F5344CB8AC3E}">
        <p14:creationId xmlns:p14="http://schemas.microsoft.com/office/powerpoint/2010/main" val="258810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83C49055-418A-781C-0332-CE7A63D60F3C}"/>
              </a:ext>
            </a:extLst>
          </p:cNvPr>
          <p:cNvSpPr txBox="1"/>
          <p:nvPr/>
        </p:nvSpPr>
        <p:spPr>
          <a:xfrm>
            <a:off x="1577810" y="5378726"/>
            <a:ext cx="9875636" cy="240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In the chart mentioned above, we can observe the top 10 states that are performing well in sales.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We can see we are making a good sales in </a:t>
            </a:r>
            <a:r>
              <a:rPr lang="en-US" sz="2500" dirty="0" err="1">
                <a:solidFill>
                  <a:schemeClr val="bg1"/>
                </a:solidFill>
                <a:latin typeface="Inter SemiBold" panose="02000503000000020004"/>
              </a:rPr>
              <a:t>Claifornia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We will see more details on State in </a:t>
            </a:r>
            <a:r>
              <a:rPr lang="en-US" sz="2800" b="1" dirty="0">
                <a:solidFill>
                  <a:schemeClr val="bg1"/>
                </a:solidFill>
                <a:latin typeface="Inter SemiBold" panose="02000503000000020004"/>
              </a:rPr>
              <a:t>Pareto Analysis </a:t>
            </a:r>
            <a:endParaRPr lang="en-US" sz="2500" dirty="0">
              <a:solidFill>
                <a:schemeClr val="bg1"/>
              </a:solidFill>
              <a:latin typeface="Inter SemiBold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7ABF3-E580-4BF4-9696-87F615D1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623" y="736874"/>
            <a:ext cx="6455153" cy="449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417CA3-1EED-C8BA-268A-AB593C084AFE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Sales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65103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83C49055-418A-781C-0332-CE7A63D60F3C}"/>
              </a:ext>
            </a:extLst>
          </p:cNvPr>
          <p:cNvSpPr txBox="1"/>
          <p:nvPr/>
        </p:nvSpPr>
        <p:spPr>
          <a:xfrm>
            <a:off x="7685534" y="890822"/>
            <a:ext cx="6806711" cy="695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Here, we divide our customers into three segments: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Consumer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Corporate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Home Office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Out of these three, consumers contribute around 50% of the sales, followed by Corporate.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When comparing data between 2011 and 2014 (just an observation):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Consumers increased by 18.89%.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Corporate increased by 141.67%.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Home Office increased by 128.0%.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4F9B4-D4E3-61E2-C3FA-82D40C03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5" y="774638"/>
            <a:ext cx="6806711" cy="3595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5FB193-8CF3-68E4-CAA5-8583AF61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35" y="4554575"/>
            <a:ext cx="4606007" cy="3389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B7399-B4DF-8F9F-F476-A508DF76A39A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Sales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23042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25EFA3D-9FDE-4786-9A5D-A540FE6C3B56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F87792-A089-7819-D7A8-076265444E7E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D077C3-8FBD-592E-8E63-605155C1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A59F8E0-B26A-5474-0106-C565AB4F8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9" y="4249082"/>
            <a:ext cx="6359128" cy="3441727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6D34EB74-C306-A2B8-0D1C-73CAA92A5114}"/>
              </a:ext>
            </a:extLst>
          </p:cNvPr>
          <p:cNvSpPr txBox="1"/>
          <p:nvPr/>
        </p:nvSpPr>
        <p:spPr>
          <a:xfrm>
            <a:off x="7011871" y="4249082"/>
            <a:ext cx="7402478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i="0" u="none" strike="noStrike" dirty="0">
                <a:solidFill>
                  <a:schemeClr val="bg1"/>
                </a:solidFill>
                <a:effectLst/>
                <a:latin typeface="Inter SemiBold" panose="02000503000000020004"/>
              </a:rPr>
              <a:t>In an Over all view  we can see the months March, September, November and December we are having an good improvements in sales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In sales by Year Chart we can see we have </a:t>
            </a:r>
            <a:r>
              <a:rPr lang="en-IN" sz="2500" dirty="0">
                <a:solidFill>
                  <a:schemeClr val="bg1"/>
                </a:solidFill>
                <a:latin typeface="Inter SemiBold" panose="02000503000000020004"/>
              </a:rPr>
              <a:t>Approximately</a:t>
            </a: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 65.59% increase in sales from 2011 to 2014</a:t>
            </a:r>
            <a:endParaRPr lang="en-US" sz="2500" i="0" u="none" strike="noStrike" dirty="0">
              <a:solidFill>
                <a:schemeClr val="bg1"/>
              </a:solidFill>
              <a:effectLst/>
              <a:latin typeface="Inter SemiBold" panose="020005030000000200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D76CDE-0F51-A981-F9FD-3545326B2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19" y="795894"/>
            <a:ext cx="6359127" cy="3318906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7308B32F-1E0E-BEA0-7520-5CDE7E8FDA13}"/>
              </a:ext>
            </a:extLst>
          </p:cNvPr>
          <p:cNvSpPr/>
          <p:nvPr/>
        </p:nvSpPr>
        <p:spPr>
          <a:xfrm>
            <a:off x="1992926" y="1781908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883EE49-11B9-705B-DBC3-0B2C280D57A4}"/>
              </a:ext>
            </a:extLst>
          </p:cNvPr>
          <p:cNvSpPr/>
          <p:nvPr/>
        </p:nvSpPr>
        <p:spPr>
          <a:xfrm>
            <a:off x="2039819" y="5100814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DE429D7-324C-4448-352B-CAD2031FA1E8}"/>
              </a:ext>
            </a:extLst>
          </p:cNvPr>
          <p:cNvSpPr/>
          <p:nvPr/>
        </p:nvSpPr>
        <p:spPr>
          <a:xfrm>
            <a:off x="4724404" y="5100814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DBD183E-76A5-0993-DD0C-1D5A6B6F5C3E}"/>
              </a:ext>
            </a:extLst>
          </p:cNvPr>
          <p:cNvSpPr/>
          <p:nvPr/>
        </p:nvSpPr>
        <p:spPr>
          <a:xfrm>
            <a:off x="5552025" y="4922191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B7662F8-04BA-396B-4ED9-4756E7E3A435}"/>
              </a:ext>
            </a:extLst>
          </p:cNvPr>
          <p:cNvSpPr/>
          <p:nvPr/>
        </p:nvSpPr>
        <p:spPr>
          <a:xfrm>
            <a:off x="6009225" y="4593945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261D657-BDA7-32C2-2510-CF6B2A69D608}"/>
              </a:ext>
            </a:extLst>
          </p:cNvPr>
          <p:cNvSpPr/>
          <p:nvPr/>
        </p:nvSpPr>
        <p:spPr>
          <a:xfrm>
            <a:off x="4700958" y="1801301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B4570FF-C636-D790-9C2F-DEC990E34433}"/>
              </a:ext>
            </a:extLst>
          </p:cNvPr>
          <p:cNvSpPr/>
          <p:nvPr/>
        </p:nvSpPr>
        <p:spPr>
          <a:xfrm>
            <a:off x="5645811" y="1777791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D120E2A-C40C-1DCB-8CD0-349AF1D08AD2}"/>
              </a:ext>
            </a:extLst>
          </p:cNvPr>
          <p:cNvSpPr/>
          <p:nvPr/>
        </p:nvSpPr>
        <p:spPr>
          <a:xfrm>
            <a:off x="6161625" y="1608450"/>
            <a:ext cx="304800" cy="222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E61148-644E-B54F-E2F9-A5E47E43B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784" y="795812"/>
            <a:ext cx="4784968" cy="3281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A39643-0CD7-D3A4-D08E-9F9011D66B31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Sales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35837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746F68-B295-F26A-59F3-D91923F9764E}"/>
              </a:ext>
            </a:extLst>
          </p:cNvPr>
          <p:cNvGrpSpPr/>
          <p:nvPr/>
        </p:nvGrpSpPr>
        <p:grpSpPr>
          <a:xfrm>
            <a:off x="1" y="-83161"/>
            <a:ext cx="2520461" cy="692761"/>
            <a:chOff x="1699846" y="1851146"/>
            <a:chExt cx="3081165" cy="8554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47985E-0798-FFC4-7BDD-DDD702392CB1}"/>
                </a:ext>
              </a:extLst>
            </p:cNvPr>
            <p:cNvSpPr/>
            <p:nvPr/>
          </p:nvSpPr>
          <p:spPr>
            <a:xfrm>
              <a:off x="1699846" y="1875694"/>
              <a:ext cx="3081165" cy="806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9C3CB2-5E42-516F-2E2D-2577FE17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586" y="1851146"/>
              <a:ext cx="2993684" cy="855479"/>
            </a:xfrm>
            <a:prstGeom prst="rect">
              <a:avLst/>
            </a:prstGeom>
          </p:spPr>
        </p:pic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743F2D24-31D9-79E7-C1F0-B1A9EE6EBF38}"/>
              </a:ext>
            </a:extLst>
          </p:cNvPr>
          <p:cNvSpPr txBox="1"/>
          <p:nvPr/>
        </p:nvSpPr>
        <p:spPr>
          <a:xfrm>
            <a:off x="6986954" y="1107537"/>
            <a:ext cx="7643446" cy="638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Here in Profit Over sales we can see we Made Around 725.46K in total sales and made 108.42K in Profit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I short we made approximately 4.02% more Profit from 2014 compared to 2011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Profit percentages for each year ((Sales/profit) X100)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2011 - 13.51%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2012 – 14.29%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2013 -  12.97%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2014 – 17.53%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Inter SemiBold" panose="02000503000000020004"/>
              </a:rPr>
              <a:t>which  show 2014 is the highest among the most Profitable Year compared from 2011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07E303-3A57-71DA-BDAE-BD5FC95B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89" y="4583724"/>
            <a:ext cx="4923218" cy="3311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9C29A-A994-E7FA-1A85-CD306B525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89" y="810901"/>
            <a:ext cx="4923219" cy="27123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6B7226-5D9E-BBC7-F121-3125A39425FA}"/>
              </a:ext>
            </a:extLst>
          </p:cNvPr>
          <p:cNvCxnSpPr>
            <a:cxnSpLocks/>
          </p:cNvCxnSpPr>
          <p:nvPr/>
        </p:nvCxnSpPr>
        <p:spPr>
          <a:xfrm flipH="1">
            <a:off x="4689231" y="3195030"/>
            <a:ext cx="1043354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">
            <a:extLst>
              <a:ext uri="{FF2B5EF4-FFF2-40B4-BE49-F238E27FC236}">
                <a16:creationId xmlns:a16="http://schemas.microsoft.com/office/drawing/2014/main" id="{DF7F007E-BFB2-0CE1-EC98-065800F1823F}"/>
              </a:ext>
            </a:extLst>
          </p:cNvPr>
          <p:cNvSpPr txBox="1"/>
          <p:nvPr/>
        </p:nvSpPr>
        <p:spPr>
          <a:xfrm>
            <a:off x="5673969" y="2871369"/>
            <a:ext cx="151227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Inter SemiBold" panose="02000503000000020004"/>
              </a:rPr>
              <a:t>Total sales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7D76A7-DA97-CCCC-E1BF-4DBEF2EFB68A}"/>
              </a:ext>
            </a:extLst>
          </p:cNvPr>
          <p:cNvCxnSpPr>
            <a:cxnSpLocks/>
          </p:cNvCxnSpPr>
          <p:nvPr/>
        </p:nvCxnSpPr>
        <p:spPr>
          <a:xfrm flipV="1">
            <a:off x="2592752" y="3135433"/>
            <a:ext cx="0" cy="68629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">
            <a:extLst>
              <a:ext uri="{FF2B5EF4-FFF2-40B4-BE49-F238E27FC236}">
                <a16:creationId xmlns:a16="http://schemas.microsoft.com/office/drawing/2014/main" id="{C1AED1A9-715B-1103-BA61-7E7B9D531754}"/>
              </a:ext>
            </a:extLst>
          </p:cNvPr>
          <p:cNvSpPr txBox="1"/>
          <p:nvPr/>
        </p:nvSpPr>
        <p:spPr>
          <a:xfrm>
            <a:off x="1836613" y="3696431"/>
            <a:ext cx="151227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Inter SemiBold" panose="02000503000000020004"/>
              </a:rPr>
              <a:t>Profit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40DB8F-4439-01A3-957D-5BD632C4813D}"/>
              </a:ext>
            </a:extLst>
          </p:cNvPr>
          <p:cNvSpPr txBox="1"/>
          <p:nvPr/>
        </p:nvSpPr>
        <p:spPr>
          <a:xfrm>
            <a:off x="3911844" y="-14774"/>
            <a:ext cx="6806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SemiBold" panose="02000503000000020004"/>
              </a:rPr>
              <a:t>Profit Analysis</a:t>
            </a:r>
            <a:endParaRPr lang="en-IN" sz="4400" b="1" dirty="0">
              <a:solidFill>
                <a:schemeClr val="bg1"/>
              </a:solidFill>
              <a:latin typeface="Inter SemiBol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423649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2195</TotalTime>
  <Words>3485</Words>
  <Application>Microsoft Office PowerPoint</Application>
  <PresentationFormat>Custom</PresentationFormat>
  <Paragraphs>327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Inter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Arivazhagan G</dc:creator>
  <cp:lastModifiedBy>Arivazhagan G</cp:lastModifiedBy>
  <cp:revision>67</cp:revision>
  <dcterms:created xsi:type="dcterms:W3CDTF">2024-05-04T12:31:09Z</dcterms:created>
  <dcterms:modified xsi:type="dcterms:W3CDTF">2024-05-23T04:51:32Z</dcterms:modified>
</cp:coreProperties>
</file>